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2132" autoAdjust="0"/>
  </p:normalViewPr>
  <p:slideViewPr>
    <p:cSldViewPr>
      <p:cViewPr varScale="1">
        <p:scale>
          <a:sx n="32" d="100"/>
          <a:sy n="32" d="100"/>
        </p:scale>
        <p:origin x="53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3C5B2-9F4D-4140-B803-BF300AEC8A5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67E33-FEE3-4EC2-B67A-1A9A6554C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43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퍼팅서포터</a:t>
            </a:r>
            <a:r>
              <a:rPr lang="ko-KR" altLang="en-US" dirty="0"/>
              <a:t> 발표에 앞서서 시연을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퍼팅서포터</a:t>
            </a:r>
            <a:r>
              <a:rPr lang="ko-KR" altLang="en-US" dirty="0"/>
              <a:t> 순서를 설명 드리자면</a:t>
            </a:r>
            <a:r>
              <a:rPr lang="en-US" altLang="ko-KR" dirty="0"/>
              <a:t>, </a:t>
            </a:r>
            <a:r>
              <a:rPr lang="ko-KR" altLang="en-US" dirty="0"/>
              <a:t>첫 번째로 공이 없는 경우를 판단하고 다음으로 공이 홀과 정렬되지 않음을 판단합니다</a:t>
            </a:r>
            <a:r>
              <a:rPr lang="en-US" altLang="ko-KR" dirty="0"/>
              <a:t>. </a:t>
            </a:r>
            <a:r>
              <a:rPr lang="ko-KR" altLang="en-US" dirty="0"/>
              <a:t>공이 정렬됐다면</a:t>
            </a:r>
            <a:r>
              <a:rPr lang="en-US" altLang="ko-KR" dirty="0"/>
              <a:t>, </a:t>
            </a:r>
            <a:r>
              <a:rPr lang="ko-KR" altLang="en-US" dirty="0"/>
              <a:t>헤드가 범위 내에 없는 경우를 판단하고 헤드가 있다면 헤드가 공과 정렬되지 않음을 판단합니다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헤드로 공을 쳤다면 친 결과에 따라 각각 다른 판단을 음성으로 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시연하겠습니다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85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실제 시각장애인 대상 </a:t>
            </a:r>
            <a:r>
              <a:rPr lang="en-US" altLang="ko-KR" dirty="0"/>
              <a:t>1</a:t>
            </a:r>
            <a:r>
              <a:rPr lang="ko-KR" altLang="en-US" dirty="0"/>
              <a:t>차 테스트를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테스트는 다음 영상과 같습니다</a:t>
            </a:r>
            <a:r>
              <a:rPr lang="en-US" altLang="ko-KR" dirty="0"/>
              <a:t>. </a:t>
            </a:r>
            <a:r>
              <a:rPr lang="ko-KR" altLang="en-US" dirty="0"/>
              <a:t>저희 팀의 도움 없이 혼자서 </a:t>
            </a:r>
            <a:r>
              <a:rPr lang="ko-KR" altLang="en-US" dirty="0" err="1"/>
              <a:t>퍼팅서포터를</a:t>
            </a:r>
            <a:r>
              <a:rPr lang="ko-KR" altLang="en-US" dirty="0"/>
              <a:t> 이용하시는 모습입니다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391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퍼팅서포터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 사용자 테스트 이후</a:t>
            </a:r>
            <a:r>
              <a:rPr lang="en-US" altLang="ko-KR" dirty="0"/>
              <a:t>,</a:t>
            </a:r>
            <a:r>
              <a:rPr lang="ko-KR" altLang="en-US" dirty="0"/>
              <a:t> 받은 피드백을 개선하였습니다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비프음</a:t>
            </a:r>
            <a:r>
              <a:rPr lang="ko-KR" altLang="en-US" dirty="0"/>
              <a:t> 소스가 비슷하다는 문제를 해결하고자 각기 다른 비프음을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다음으로는 헤드 기울기 방향 별로 비프음을 알려줬으면 좋겠다는 피드백이 있어 </a:t>
            </a:r>
            <a:r>
              <a:rPr lang="ko-KR" altLang="en-US" dirty="0" err="1"/>
              <a:t>방향별</a:t>
            </a:r>
            <a:r>
              <a:rPr lang="ko-KR" altLang="en-US" dirty="0"/>
              <a:t> 다른 비프음을 두고 기울기 정도에 따른 </a:t>
            </a:r>
            <a:r>
              <a:rPr lang="ko-KR" altLang="en-US" dirty="0" err="1"/>
              <a:t>비프음</a:t>
            </a:r>
            <a:r>
              <a:rPr lang="ko-KR" altLang="en-US" dirty="0"/>
              <a:t> 속도를 조절했습니다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 다른 피드백으로 헤드 위치에 따라 비프음을 추가했으면 좋겠다는 피드백이 있어</a:t>
            </a:r>
            <a:r>
              <a:rPr lang="en-US" altLang="ko-KR" dirty="0"/>
              <a:t> </a:t>
            </a:r>
            <a:r>
              <a:rPr lang="ko-KR" altLang="en-US" dirty="0"/>
              <a:t>업 다운을 알려주는 기능을 탑재했습니다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76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추가기능으로 퍼팅 이후 공이 이동한 거리와 공의 방향을 안내하는 기능 피드백 요구가 있어 </a:t>
            </a:r>
            <a:r>
              <a:rPr lang="en-US" altLang="ko-KR" dirty="0"/>
              <a:t>TTS</a:t>
            </a:r>
            <a:r>
              <a:rPr lang="ko-KR" altLang="en-US" dirty="0"/>
              <a:t>로 거리와 방향을 안내하는 부분을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헤드에 설치된 </a:t>
            </a:r>
            <a:r>
              <a:rPr lang="en-US" altLang="ko-KR" dirty="0"/>
              <a:t>IR LED</a:t>
            </a:r>
            <a:r>
              <a:rPr lang="ko-KR" altLang="en-US" dirty="0"/>
              <a:t>가 약하다는 이야기가 있어 견고하게 설계하였습니다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저희는 </a:t>
            </a:r>
            <a:r>
              <a:rPr lang="en-US" altLang="ko-KR" dirty="0"/>
              <a:t>1</a:t>
            </a:r>
            <a:r>
              <a:rPr lang="ko-KR" altLang="en-US" dirty="0"/>
              <a:t>차 사용자 테스트 피드백을 </a:t>
            </a:r>
            <a:r>
              <a:rPr lang="en-US" altLang="ko-KR" dirty="0"/>
              <a:t>100% </a:t>
            </a:r>
            <a:r>
              <a:rPr lang="ko-KR" altLang="en-US" dirty="0"/>
              <a:t>개선하였습니다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98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테스트에 이어 </a:t>
            </a:r>
            <a:r>
              <a:rPr lang="en-US" altLang="ko-KR" dirty="0"/>
              <a:t>2</a:t>
            </a:r>
            <a:r>
              <a:rPr lang="ko-KR" altLang="en-US" dirty="0"/>
              <a:t>차 테스트도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정보통신 보조기기 시연회인 </a:t>
            </a:r>
            <a:r>
              <a:rPr lang="en-US" altLang="ko-KR" dirty="0"/>
              <a:t>WTC </a:t>
            </a:r>
            <a:r>
              <a:rPr lang="ko-KR" altLang="en-US" dirty="0"/>
              <a:t>시연회에 참여해 부스를 열었습니다</a:t>
            </a:r>
            <a:r>
              <a:rPr lang="en-US" altLang="ko-KR" dirty="0"/>
              <a:t>. </a:t>
            </a:r>
            <a:r>
              <a:rPr lang="ko-KR" altLang="en-US" dirty="0"/>
              <a:t>본 시연회에는 </a:t>
            </a:r>
            <a:r>
              <a:rPr lang="en-US" altLang="ko-KR" dirty="0"/>
              <a:t>10</a:t>
            </a:r>
            <a:r>
              <a:rPr lang="ko-KR" altLang="en-US" dirty="0"/>
              <a:t>개의 기업이 참여하는 시연회였습니다</a:t>
            </a:r>
            <a:r>
              <a:rPr lang="en-US" altLang="ko-KR" dirty="0"/>
              <a:t>. </a:t>
            </a:r>
            <a:r>
              <a:rPr lang="ko-KR" altLang="en-US" dirty="0"/>
              <a:t>박람회에서 </a:t>
            </a:r>
            <a:r>
              <a:rPr lang="en-US" altLang="ko-KR" dirty="0"/>
              <a:t>20</a:t>
            </a:r>
            <a:r>
              <a:rPr lang="ko-KR" altLang="en-US" dirty="0"/>
              <a:t>명 이상의 시각장애인분이 저희 퍼팅 서포터를 이용하셨고 인터뷰에 응답해주신 인원은 </a:t>
            </a:r>
            <a:r>
              <a:rPr lang="en-US" altLang="ko-KR" dirty="0"/>
              <a:t>9</a:t>
            </a:r>
            <a:r>
              <a:rPr lang="ko-KR" altLang="en-US" dirty="0"/>
              <a:t>명이었습니다</a:t>
            </a:r>
            <a:r>
              <a:rPr lang="en-US" altLang="ko-KR" dirty="0"/>
              <a:t>. 3</a:t>
            </a:r>
            <a:r>
              <a:rPr lang="ko-KR" altLang="en-US" dirty="0"/>
              <a:t>명의 시각장애인 대상 실험 필수요건을 초과 달성할 수 있었습니다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07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가운데 보이는 사진이 저희 팀 부스 사진입니다</a:t>
            </a:r>
            <a:r>
              <a:rPr lang="en-US" altLang="ko-KR" dirty="0"/>
              <a:t>. </a:t>
            </a:r>
            <a:r>
              <a:rPr lang="ko-KR" altLang="en-US" dirty="0"/>
              <a:t>테이블 앞쪽에 </a:t>
            </a:r>
            <a:r>
              <a:rPr lang="ko-KR" altLang="en-US" dirty="0" err="1"/>
              <a:t>퍼팅서포터를</a:t>
            </a:r>
            <a:r>
              <a:rPr lang="ko-KR" altLang="en-US" dirty="0"/>
              <a:t> 배치하여 시연 참여를 도왔습니다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417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사진은 시각장애인 분과 인터뷰를 진행한 사진입니다</a:t>
            </a:r>
            <a:r>
              <a:rPr lang="en-US" altLang="ko-KR" dirty="0"/>
              <a:t>. </a:t>
            </a:r>
            <a:r>
              <a:rPr lang="ko-KR" altLang="en-US" dirty="0"/>
              <a:t>가운데 사진은 시각장애인 분께 </a:t>
            </a:r>
            <a:r>
              <a:rPr lang="ko-KR" altLang="en-US" dirty="0" err="1"/>
              <a:t>퍼팅서포터</a:t>
            </a:r>
            <a:r>
              <a:rPr lang="ko-KR" altLang="en-US" dirty="0"/>
              <a:t> 구조를 알려드리며 실제 퍼팅을 할 때 어떤 느낌으로 </a:t>
            </a:r>
            <a:r>
              <a:rPr lang="ko-KR" altLang="en-US" dirty="0" err="1"/>
              <a:t>해야하는지</a:t>
            </a:r>
            <a:r>
              <a:rPr lang="ko-KR" altLang="en-US" dirty="0"/>
              <a:t> 알려주는 사진입니다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우측 사진처럼 많은 시각장애인 분들께서 줄을 서시며 저희 부스에 </a:t>
            </a:r>
            <a:r>
              <a:rPr lang="ko-KR" altLang="en-US" dirty="0" err="1"/>
              <a:t>참여해주셨습니다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31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원활한 사용자 테스트 진행을 위해 이와 같은 진행 방법을 두어 시연하였습니다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대기 상황</a:t>
            </a:r>
            <a:r>
              <a:rPr lang="en-US" altLang="ko-KR" dirty="0"/>
              <a:t> </a:t>
            </a:r>
            <a:r>
              <a:rPr lang="ko-KR" altLang="en-US" dirty="0"/>
              <a:t>때는 다음과 같은 일을 하고</a:t>
            </a:r>
            <a:r>
              <a:rPr lang="en-US" altLang="ko-KR" dirty="0"/>
              <a:t> </a:t>
            </a:r>
            <a:r>
              <a:rPr lang="ko-KR" altLang="en-US" dirty="0"/>
              <a:t>기기 동작 없이 설명 드리는 과정을 통해 구조에 대해 이해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다음으로는 </a:t>
            </a:r>
            <a:r>
              <a:rPr lang="ko-KR" altLang="en-US" dirty="0" err="1"/>
              <a:t>퍼팅서포터를</a:t>
            </a:r>
            <a:r>
              <a:rPr lang="ko-KR" altLang="en-US" dirty="0"/>
              <a:t> 안 쓰고 골프 퍼팅을 해보고 </a:t>
            </a:r>
            <a:r>
              <a:rPr lang="ko-KR" altLang="en-US" dirty="0" err="1"/>
              <a:t>비프음</a:t>
            </a:r>
            <a:r>
              <a:rPr lang="ko-KR" altLang="en-US" dirty="0"/>
              <a:t> 기반 </a:t>
            </a:r>
            <a:r>
              <a:rPr lang="ko-KR" altLang="en-US" dirty="0" err="1"/>
              <a:t>퍼팅서포터</a:t>
            </a:r>
            <a:r>
              <a:rPr lang="ko-KR" altLang="en-US" dirty="0"/>
              <a:t> 과정을 설명하는 과정을 거칩니다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3</a:t>
            </a:r>
            <a:r>
              <a:rPr lang="ko-KR" altLang="en-US" dirty="0"/>
              <a:t>번 가량 </a:t>
            </a:r>
            <a:r>
              <a:rPr lang="ko-KR" altLang="en-US" dirty="0" err="1"/>
              <a:t>퍼팅서포터</a:t>
            </a:r>
            <a:r>
              <a:rPr lang="ko-KR" altLang="en-US" dirty="0"/>
              <a:t> 기반 체험을 하고 인터뷰를 진행하는 과정을 거쳤습니다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5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2</a:t>
            </a:r>
            <a:r>
              <a:rPr lang="ko-KR" altLang="en-US" dirty="0"/>
              <a:t>차 테스트에서 </a:t>
            </a:r>
            <a:r>
              <a:rPr lang="en-US" altLang="ko-KR" dirty="0"/>
              <a:t>9</a:t>
            </a:r>
            <a:r>
              <a:rPr lang="ko-KR" altLang="en-US" dirty="0"/>
              <a:t>명과 인터뷰를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성별로는 남자분이 많았고</a:t>
            </a:r>
            <a:r>
              <a:rPr lang="en-US" altLang="ko-KR" dirty="0"/>
              <a:t>, </a:t>
            </a:r>
            <a:r>
              <a:rPr lang="ko-KR" altLang="en-US" dirty="0"/>
              <a:t>나이대는 </a:t>
            </a:r>
            <a:r>
              <a:rPr lang="en-US" altLang="ko-KR" dirty="0"/>
              <a:t>30</a:t>
            </a:r>
            <a:r>
              <a:rPr lang="ko-KR" altLang="en-US" dirty="0"/>
              <a:t>대가 많고 시각장애 중증을 가지신 분이 많으셨습니다</a:t>
            </a:r>
            <a:r>
              <a:rPr lang="en-US" altLang="ko-KR" dirty="0"/>
              <a:t>. </a:t>
            </a:r>
            <a:r>
              <a:rPr lang="ko-KR" altLang="en-US" dirty="0"/>
              <a:t>골프를 처음 치시는 분들이 많았습니다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42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테스트 인터뷰 항목 중 골프에 대한 호감도 여부에 대한 항목이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골프를 쳐 볼 기회가 없었는데 이번 기회를 통해 호기심이 생겼다는 말이 대다수였습니다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19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퍼팅 서포터의 가치로는 정렬을 하는 데 도움을 줘서 좋다는 답변이 주를 이루었습니다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3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시각장애인을 위한 골프 퍼팅 훈련 매트인 퍼팅 서포터를 개발했습니다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028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퍼팅서포터</a:t>
            </a:r>
            <a:r>
              <a:rPr lang="ko-KR" altLang="en-US" dirty="0"/>
              <a:t> 여부에 따른 느낀 점으로는 </a:t>
            </a:r>
            <a:r>
              <a:rPr lang="ko-KR" altLang="en-US" dirty="0" err="1"/>
              <a:t>퍼팅서포터가</a:t>
            </a:r>
            <a:r>
              <a:rPr lang="ko-KR" altLang="en-US" dirty="0"/>
              <a:t> 있으면 골프를 칠 때 흐름이 느껴져 도움이 됐다고 </a:t>
            </a:r>
            <a:r>
              <a:rPr lang="ko-KR" altLang="en-US" dirty="0" err="1"/>
              <a:t>말씀해주셨습니다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1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 넣는 기능에 대한 답변으로는 도움이 되었다는 답변이 주를 이뤘습니다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535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헤드 정렬 기능에 대한 답변으로는 기울기 비프음이 마음에 든다는 응답이 많았습니다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06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연습 기수 조작에 대한 답변으로는 처음이라 익숙하지 않지만 편하게 조작할 수 있다는 답변이 대부분이었습니다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40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음성 안내 기능에 대한 답변으로는 음성 속도가 적당하다는 답변이 대부분이었습니다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5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피드백으로는 기능이 좋고 많은 시각장애인들이 골프 취미를 가질 수 있을 정도라고 생각한다는 답변이 많았습니다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9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공을 홀에 넣어 </a:t>
            </a:r>
            <a:r>
              <a:rPr lang="ko-KR" altLang="en-US" dirty="0" err="1"/>
              <a:t>나이스샷을</a:t>
            </a:r>
            <a:r>
              <a:rPr lang="ko-KR" altLang="en-US" dirty="0"/>
              <a:t> 쳤을 때에 대한 영상입니다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80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ball hit the wall</a:t>
            </a:r>
            <a:r>
              <a:rPr lang="ko-KR" altLang="en-US" dirty="0"/>
              <a:t>을 쳤던 테스트 영상입니다</a:t>
            </a:r>
            <a:r>
              <a:rPr lang="en-US" altLang="ko-KR" dirty="0"/>
              <a:t>. </a:t>
            </a:r>
            <a:r>
              <a:rPr lang="ko-KR" altLang="en-US" dirty="0"/>
              <a:t>본 영상들은 저희 팀 도움 없이 시각장애인 혼자서 </a:t>
            </a:r>
            <a:r>
              <a:rPr lang="ko-KR" altLang="en-US" dirty="0" err="1"/>
              <a:t>퍼팅서포터</a:t>
            </a:r>
            <a:r>
              <a:rPr lang="ko-KR" altLang="en-US" dirty="0"/>
              <a:t> </a:t>
            </a:r>
            <a:r>
              <a:rPr lang="ko-KR" altLang="en-US" dirty="0" err="1"/>
              <a:t>알림음을</a:t>
            </a:r>
            <a:r>
              <a:rPr lang="ko-KR" altLang="en-US" dirty="0"/>
              <a:t> 기반으로 시연한 모습입니다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99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Out of range</a:t>
            </a:r>
            <a:r>
              <a:rPr lang="ko-KR" altLang="en-US" dirty="0"/>
              <a:t>를 한 영상입니다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82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테스트 이후 발생했던 </a:t>
            </a:r>
            <a:r>
              <a:rPr lang="en-US" altLang="ko-KR" dirty="0"/>
              <a:t>3</a:t>
            </a:r>
            <a:r>
              <a:rPr lang="ko-KR" altLang="en-US" dirty="0"/>
              <a:t>가지 문제를 다 수정 완료하였습니다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결과 오판의 문제가 있었는데 정상적으로 </a:t>
            </a:r>
            <a:r>
              <a:rPr lang="ko-KR" altLang="en-US" dirty="0" err="1"/>
              <a:t>나이스</a:t>
            </a:r>
            <a:r>
              <a:rPr lang="ko-KR" altLang="en-US" dirty="0"/>
              <a:t> 샷이 나오도록 코드를 수정했습니다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헤드가 공중에 띄워져 있을 때 헤드가 인식되는 문제가 있었습니다</a:t>
            </a:r>
            <a:r>
              <a:rPr lang="en-US" altLang="ko-KR" dirty="0"/>
              <a:t>. </a:t>
            </a:r>
            <a:r>
              <a:rPr lang="ko-KR" altLang="en-US" dirty="0"/>
              <a:t>정확한 정렬을 위해 퍼터가 땅 가까이에 있을 때만 퍼터 정렬 알림을 출력하도록 수정하였습니다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나이스</a:t>
            </a:r>
            <a:r>
              <a:rPr lang="ko-KR" altLang="en-US" dirty="0"/>
              <a:t> 샷 소리가 작다는 문제가 있어 두 배 키워 해결했습니다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2</a:t>
            </a:r>
            <a:r>
              <a:rPr lang="ko-KR" altLang="en-US" dirty="0"/>
              <a:t>차 사용자 테스트 기반으로 </a:t>
            </a:r>
            <a:r>
              <a:rPr lang="en-US" altLang="ko-KR" dirty="0"/>
              <a:t>100%</a:t>
            </a:r>
            <a:r>
              <a:rPr lang="ko-KR" altLang="en-US" dirty="0"/>
              <a:t> 개선 완료하였습니다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4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이와 같이 역할에 맞춰 작업을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693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퍼팅서포터</a:t>
            </a:r>
            <a:r>
              <a:rPr lang="ko-KR" altLang="en-US" dirty="0"/>
              <a:t> 목표는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시각장애인의 골프 활동 편의 증진과 시각 장애인의 스포츠 취미 접근성 향상을 위한 가치를 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제품 개발 과정에서 실제 시각장애인 대상 실험 </a:t>
            </a:r>
            <a:r>
              <a:rPr lang="en-US" altLang="ko-KR" dirty="0"/>
              <a:t>3</a:t>
            </a:r>
            <a:r>
              <a:rPr lang="ko-KR" altLang="en-US" dirty="0"/>
              <a:t>인 이상 조건을 초과 달성하였습니다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20</a:t>
            </a:r>
            <a:r>
              <a:rPr lang="ko-KR" altLang="en-US" dirty="0"/>
              <a:t>명 이상의 시각장애인 대상 실험을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최종적으로 </a:t>
            </a:r>
            <a:r>
              <a:rPr lang="ko-KR" altLang="en-US" dirty="0" err="1"/>
              <a:t>퍼팅서포터</a:t>
            </a:r>
            <a:r>
              <a:rPr lang="ko-KR" altLang="en-US" dirty="0"/>
              <a:t> 개발을 완료하였습니다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49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계획서 대비 추진 실적에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하드웨어와 소프트웨어 기능 구현 방식에 있어 일부 변동 사항이 있으나</a:t>
            </a:r>
            <a:r>
              <a:rPr lang="en-US" altLang="ko-KR" dirty="0"/>
              <a:t>, </a:t>
            </a:r>
            <a:r>
              <a:rPr lang="ko-KR" altLang="en-US" dirty="0"/>
              <a:t>초기 계획서 기준 </a:t>
            </a:r>
            <a:r>
              <a:rPr lang="ko-KR" altLang="en-US" dirty="0" err="1"/>
              <a:t>퍼팅서포터</a:t>
            </a:r>
            <a:r>
              <a:rPr lang="ko-KR" altLang="en-US" dirty="0"/>
              <a:t> </a:t>
            </a:r>
            <a:r>
              <a:rPr lang="en-US" altLang="ko-KR" dirty="0"/>
              <a:t>94% </a:t>
            </a:r>
            <a:r>
              <a:rPr lang="ko-KR" altLang="en-US" dirty="0"/>
              <a:t>구현 완료하였습니다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100%</a:t>
            </a:r>
            <a:r>
              <a:rPr lang="ko-KR" altLang="en-US" dirty="0"/>
              <a:t>가 아닌 </a:t>
            </a:r>
            <a:r>
              <a:rPr lang="en-US" altLang="ko-KR" dirty="0"/>
              <a:t>94%</a:t>
            </a:r>
            <a:r>
              <a:rPr lang="ko-KR" altLang="en-US" dirty="0"/>
              <a:t>가 된 이유는</a:t>
            </a:r>
            <a:r>
              <a:rPr lang="en-US" altLang="ko-KR" dirty="0"/>
              <a:t>, </a:t>
            </a:r>
            <a:r>
              <a:rPr lang="ko-KR" altLang="en-US" dirty="0"/>
              <a:t>사용자 피드백을 통해 리모컨 기능이 불필요하다는 답변을 받아 제외하였기 때문입니다</a:t>
            </a:r>
            <a:r>
              <a:rPr lang="en-US" altLang="ko-KR" dirty="0"/>
              <a:t>. </a:t>
            </a:r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저희는 공 거리와 방향을 알려주는 기능을 추가하였습니다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밖에 다른 변동사항에 대해 말씀드리자면</a:t>
            </a:r>
            <a:r>
              <a:rPr lang="en-US" altLang="ko-KR" dirty="0"/>
              <a:t>, 3D </a:t>
            </a:r>
            <a:r>
              <a:rPr lang="ko-KR" altLang="en-US" dirty="0"/>
              <a:t>모델링으로 출력하고자 했으나</a:t>
            </a:r>
            <a:r>
              <a:rPr lang="en-US" altLang="ko-KR" dirty="0"/>
              <a:t>, </a:t>
            </a:r>
            <a:r>
              <a:rPr lang="ko-KR" altLang="en-US" dirty="0"/>
              <a:t>출력 시간이 </a:t>
            </a:r>
            <a:r>
              <a:rPr lang="ko-KR" altLang="en-US" dirty="0" err="1"/>
              <a:t>오래걸린다는</a:t>
            </a:r>
            <a:r>
              <a:rPr lang="ko-KR" altLang="en-US" dirty="0"/>
              <a:t> </a:t>
            </a:r>
            <a:r>
              <a:rPr lang="ko-KR" altLang="en-US" dirty="0" err="1"/>
              <a:t>판단하에</a:t>
            </a:r>
            <a:r>
              <a:rPr lang="ko-KR" altLang="en-US" dirty="0"/>
              <a:t> </a:t>
            </a:r>
            <a:r>
              <a:rPr lang="en-US" altLang="ko-KR" dirty="0"/>
              <a:t>3D</a:t>
            </a:r>
            <a:r>
              <a:rPr lang="ko-KR" altLang="en-US" dirty="0"/>
              <a:t>프린터를 이용하는 게 아닌 아크릴 벽을 이용해 매트 프레임을 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삼각측량 대신 센서가 주는 </a:t>
            </a:r>
            <a:r>
              <a:rPr lang="ko-KR" altLang="en-US" dirty="0" err="1"/>
              <a:t>픽셀값을</a:t>
            </a:r>
            <a:r>
              <a:rPr lang="ko-KR" altLang="en-US" dirty="0"/>
              <a:t>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프레임 픽셀과 매칭시키는 방식이 더 적합하다고 판단하여 센서 값을 활용하는 방법을 고안했습니다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1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퍼팅서포터</a:t>
            </a:r>
            <a:r>
              <a:rPr lang="ko-KR" altLang="en-US" dirty="0"/>
              <a:t> 자체 테스트 또한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100</a:t>
            </a:r>
            <a:r>
              <a:rPr lang="ko-KR" altLang="en-US" dirty="0"/>
              <a:t>번 가량 </a:t>
            </a:r>
            <a:r>
              <a:rPr lang="ko-KR" altLang="en-US" dirty="0" err="1"/>
              <a:t>퍼팅서포터를</a:t>
            </a:r>
            <a:r>
              <a:rPr lang="ko-KR" altLang="en-US" dirty="0"/>
              <a:t> 이용하면서 테스트를 진행하였고</a:t>
            </a:r>
            <a:r>
              <a:rPr lang="en-US" altLang="ko-KR" dirty="0"/>
              <a:t>, 97%</a:t>
            </a:r>
            <a:r>
              <a:rPr lang="ko-KR" altLang="en-US" dirty="0"/>
              <a:t>정도 </a:t>
            </a:r>
            <a:r>
              <a:rPr lang="ko-KR" altLang="en-US" dirty="0" err="1"/>
              <a:t>실제값과</a:t>
            </a:r>
            <a:r>
              <a:rPr lang="ko-KR" altLang="en-US" dirty="0"/>
              <a:t> 결과값이 동일한 결과가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테스트를 여러 번 진행하면서 정확도를 높였습니다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7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프로세스를 사용하여 실시간으로 정보를 알려줄 수 있도록 코드를 작성하였습니다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utils</a:t>
            </a:r>
            <a:r>
              <a:rPr lang="ko-KR" altLang="en-US" dirty="0"/>
              <a:t>함수를 두어 반복되는 함수는 분리했습니다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56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 두 개의 점이 </a:t>
            </a:r>
            <a:r>
              <a:rPr lang="en-US" altLang="ko-KR" dirty="0"/>
              <a:t>IR </a:t>
            </a:r>
            <a:r>
              <a:rPr lang="ko-KR" altLang="en-US" dirty="0"/>
              <a:t>카메라 데이터 값을 </a:t>
            </a:r>
            <a:r>
              <a:rPr lang="en-US" altLang="ko-KR" dirty="0"/>
              <a:t>OpenCV</a:t>
            </a:r>
            <a:r>
              <a:rPr lang="ko-KR" altLang="en-US" dirty="0"/>
              <a:t>에다 그리는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IR </a:t>
            </a:r>
            <a:r>
              <a:rPr lang="ko-KR" altLang="en-US" dirty="0"/>
              <a:t>카메라로 받아온 데이터 값을 </a:t>
            </a:r>
            <a:r>
              <a:rPr lang="en-US" altLang="ko-KR" dirty="0"/>
              <a:t>OpenCV </a:t>
            </a:r>
            <a:r>
              <a:rPr lang="ko-KR" altLang="en-US" dirty="0"/>
              <a:t>좌표와 매핑하여 헤드 정렬을 할 때 사용합니다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1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공과 홀 거리 파악과 공과 헤드와의 거리 파악을 하는 기능도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12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다음과 같은 </a:t>
            </a:r>
            <a:r>
              <a:rPr lang="ko-KR" altLang="en-US" dirty="0" err="1"/>
              <a:t>알림음</a:t>
            </a:r>
            <a:r>
              <a:rPr lang="ko-KR" altLang="en-US" dirty="0"/>
              <a:t> 소스 목록을 두어 각 동작을 구분하도록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7E33-FEE3-4EC2-B67A-1A9A6554CF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8.png"/><Relationship Id="rId5" Type="http://schemas.openxmlformats.org/officeDocument/2006/relationships/image" Target="../media/image3.png"/><Relationship Id="rId10" Type="http://schemas.openxmlformats.org/officeDocument/2006/relationships/image" Target="../media/image87.png"/><Relationship Id="rId4" Type="http://schemas.openxmlformats.org/officeDocument/2006/relationships/image" Target="../media/image2.png"/><Relationship Id="rId9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openxmlformats.org/officeDocument/2006/relationships/image" Target="../media/image95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8.png"/><Relationship Id="rId5" Type="http://schemas.openxmlformats.org/officeDocument/2006/relationships/image" Target="../media/image5.png"/><Relationship Id="rId10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5.png"/><Relationship Id="rId10" Type="http://schemas.openxmlformats.org/officeDocument/2006/relationships/image" Target="../media/image101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4.png"/><Relationship Id="rId5" Type="http://schemas.openxmlformats.org/officeDocument/2006/relationships/image" Target="../media/image3.png"/><Relationship Id="rId10" Type="http://schemas.openxmlformats.org/officeDocument/2006/relationships/image" Target="../media/image85.png"/><Relationship Id="rId4" Type="http://schemas.openxmlformats.org/officeDocument/2006/relationships/image" Target="../media/image2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9.png"/><Relationship Id="rId5" Type="http://schemas.openxmlformats.org/officeDocument/2006/relationships/image" Target="../media/image3.png"/><Relationship Id="rId15" Type="http://schemas.openxmlformats.org/officeDocument/2006/relationships/image" Target="../media/image111.png"/><Relationship Id="rId10" Type="http://schemas.openxmlformats.org/officeDocument/2006/relationships/image" Target="../media/image108.png"/><Relationship Id="rId4" Type="http://schemas.openxmlformats.org/officeDocument/2006/relationships/image" Target="../media/image2.png"/><Relationship Id="rId9" Type="http://schemas.openxmlformats.org/officeDocument/2006/relationships/image" Target="../media/image107.png"/><Relationship Id="rId1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3.png"/><Relationship Id="rId12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85.png"/><Relationship Id="rId5" Type="http://schemas.openxmlformats.org/officeDocument/2006/relationships/image" Target="../media/image5.png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8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116.png"/><Relationship Id="rId2" Type="http://schemas.openxmlformats.org/officeDocument/2006/relationships/video" Target="../media/media1.mp4"/><Relationship Id="rId16" Type="http://schemas.openxmlformats.org/officeDocument/2006/relationships/image" Target="../media/image121.png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85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20.png"/><Relationship Id="rId10" Type="http://schemas.openxmlformats.org/officeDocument/2006/relationships/image" Target="../media/image84.png"/><Relationship Id="rId4" Type="http://schemas.openxmlformats.org/officeDocument/2006/relationships/video" Target="../media/media2.mp4"/><Relationship Id="rId9" Type="http://schemas.openxmlformats.org/officeDocument/2006/relationships/image" Target="../media/image5.png"/><Relationship Id="rId1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1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11" Type="http://schemas.openxmlformats.org/officeDocument/2006/relationships/image" Target="../media/image130.png"/><Relationship Id="rId5" Type="http://schemas.openxmlformats.org/officeDocument/2006/relationships/image" Target="../media/image1.png"/><Relationship Id="rId10" Type="http://schemas.openxmlformats.org/officeDocument/2006/relationships/image" Target="../media/image129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35.png"/><Relationship Id="rId5" Type="http://schemas.openxmlformats.org/officeDocument/2006/relationships/image" Target="../media/image5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3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45.png"/><Relationship Id="rId5" Type="http://schemas.openxmlformats.org/officeDocument/2006/relationships/image" Target="../media/image5.png"/><Relationship Id="rId15" Type="http://schemas.openxmlformats.org/officeDocument/2006/relationships/image" Target="../media/image149.png"/><Relationship Id="rId10" Type="http://schemas.openxmlformats.org/officeDocument/2006/relationships/image" Target="../media/image141.png"/><Relationship Id="rId4" Type="http://schemas.openxmlformats.org/officeDocument/2006/relationships/image" Target="../media/image3.png"/><Relationship Id="rId9" Type="http://schemas.openxmlformats.org/officeDocument/2006/relationships/image" Target="../media/image133.png"/><Relationship Id="rId14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6.png"/><Relationship Id="rId5" Type="http://schemas.openxmlformats.org/officeDocument/2006/relationships/image" Target="../media/image3.png"/><Relationship Id="rId10" Type="http://schemas.openxmlformats.org/officeDocument/2006/relationships/image" Target="../media/image155.png"/><Relationship Id="rId4" Type="http://schemas.openxmlformats.org/officeDocument/2006/relationships/image" Target="../media/image2.png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9.png"/><Relationship Id="rId5" Type="http://schemas.openxmlformats.org/officeDocument/2006/relationships/image" Target="../media/image3.png"/><Relationship Id="rId10" Type="http://schemas.openxmlformats.org/officeDocument/2006/relationships/image" Target="../media/image154.png"/><Relationship Id="rId4" Type="http://schemas.openxmlformats.org/officeDocument/2006/relationships/image" Target="../media/image2.png"/><Relationship Id="rId9" Type="http://schemas.openxmlformats.org/officeDocument/2006/relationships/image" Target="../media/image1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5.png"/><Relationship Id="rId5" Type="http://schemas.openxmlformats.org/officeDocument/2006/relationships/image" Target="../media/image3.png"/><Relationship Id="rId1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2.png"/><Relationship Id="rId9" Type="http://schemas.openxmlformats.org/officeDocument/2006/relationships/image" Target="../media/image163.png"/><Relationship Id="rId1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9.png"/><Relationship Id="rId5" Type="http://schemas.openxmlformats.org/officeDocument/2006/relationships/image" Target="../media/image3.png"/><Relationship Id="rId10" Type="http://schemas.openxmlformats.org/officeDocument/2006/relationships/image" Target="../media/image168.png"/><Relationship Id="rId4" Type="http://schemas.openxmlformats.org/officeDocument/2006/relationships/image" Target="../media/image2.png"/><Relationship Id="rId9" Type="http://schemas.openxmlformats.org/officeDocument/2006/relationships/image" Target="../media/image1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.png"/><Relationship Id="rId21" Type="http://schemas.openxmlformats.org/officeDocument/2006/relationships/image" Target="../media/image183.png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3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2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0.png"/><Relationship Id="rId5" Type="http://schemas.openxmlformats.org/officeDocument/2006/relationships/image" Target="../media/image3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2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99.png"/><Relationship Id="rId1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12" Type="http://schemas.openxmlformats.org/officeDocument/2006/relationships/image" Target="../media/image198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0.png"/><Relationship Id="rId5" Type="http://schemas.openxmlformats.org/officeDocument/2006/relationships/image" Target="../media/image3.png"/><Relationship Id="rId15" Type="http://schemas.openxmlformats.org/officeDocument/2006/relationships/image" Target="../media/image201.png"/><Relationship Id="rId10" Type="http://schemas.openxmlformats.org/officeDocument/2006/relationships/image" Target="../media/image189.png"/><Relationship Id="rId19" Type="http://schemas.openxmlformats.org/officeDocument/2006/relationships/image" Target="../media/image202.png"/><Relationship Id="rId4" Type="http://schemas.openxmlformats.org/officeDocument/2006/relationships/image" Target="../media/image2.png"/><Relationship Id="rId9" Type="http://schemas.openxmlformats.org/officeDocument/2006/relationships/image" Target="../media/image197.png"/><Relationship Id="rId14" Type="http://schemas.openxmlformats.org/officeDocument/2006/relationships/image" Target="../media/image2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12" Type="http://schemas.openxmlformats.org/officeDocument/2006/relationships/image" Target="../media/image204.png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0.png"/><Relationship Id="rId5" Type="http://schemas.openxmlformats.org/officeDocument/2006/relationships/image" Target="../media/image3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2.png"/><Relationship Id="rId9" Type="http://schemas.openxmlformats.org/officeDocument/2006/relationships/image" Target="../media/image203.png"/><Relationship Id="rId14" Type="http://schemas.openxmlformats.org/officeDocument/2006/relationships/image" Target="../media/image2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09.png"/><Relationship Id="rId18" Type="http://schemas.openxmlformats.org/officeDocument/2006/relationships/image" Target="../media/image195.png"/><Relationship Id="rId3" Type="http://schemas.openxmlformats.org/officeDocument/2006/relationships/image" Target="../media/image1.png"/><Relationship Id="rId21" Type="http://schemas.openxmlformats.org/officeDocument/2006/relationships/image" Target="../media/image213.png"/><Relationship Id="rId7" Type="http://schemas.openxmlformats.org/officeDocument/2006/relationships/image" Target="../media/image170.png"/><Relationship Id="rId12" Type="http://schemas.openxmlformats.org/officeDocument/2006/relationships/image" Target="../media/image208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2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0.png"/><Relationship Id="rId5" Type="http://schemas.openxmlformats.org/officeDocument/2006/relationships/image" Target="../media/image3.png"/><Relationship Id="rId15" Type="http://schemas.openxmlformats.org/officeDocument/2006/relationships/image" Target="../media/image211.png"/><Relationship Id="rId10" Type="http://schemas.openxmlformats.org/officeDocument/2006/relationships/image" Target="../media/image189.png"/><Relationship Id="rId19" Type="http://schemas.openxmlformats.org/officeDocument/2006/relationships/image" Target="../media/image196.png"/><Relationship Id="rId4" Type="http://schemas.openxmlformats.org/officeDocument/2006/relationships/image" Target="../media/image2.png"/><Relationship Id="rId9" Type="http://schemas.openxmlformats.org/officeDocument/2006/relationships/image" Target="../media/image207.png"/><Relationship Id="rId14" Type="http://schemas.openxmlformats.org/officeDocument/2006/relationships/image" Target="../media/image2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16.png"/><Relationship Id="rId1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12" Type="http://schemas.openxmlformats.org/officeDocument/2006/relationships/image" Target="../media/image215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0.png"/><Relationship Id="rId5" Type="http://schemas.openxmlformats.org/officeDocument/2006/relationships/image" Target="../media/image3.png"/><Relationship Id="rId15" Type="http://schemas.openxmlformats.org/officeDocument/2006/relationships/image" Target="../media/image218.png"/><Relationship Id="rId10" Type="http://schemas.openxmlformats.org/officeDocument/2006/relationships/image" Target="../media/image189.png"/><Relationship Id="rId19" Type="http://schemas.openxmlformats.org/officeDocument/2006/relationships/image" Target="../media/image202.png"/><Relationship Id="rId4" Type="http://schemas.openxmlformats.org/officeDocument/2006/relationships/image" Target="../media/image2.png"/><Relationship Id="rId9" Type="http://schemas.openxmlformats.org/officeDocument/2006/relationships/image" Target="../media/image214.png"/><Relationship Id="rId14" Type="http://schemas.openxmlformats.org/officeDocument/2006/relationships/image" Target="../media/image2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21.png"/><Relationship Id="rId18" Type="http://schemas.openxmlformats.org/officeDocument/2006/relationships/image" Target="../media/image195.png"/><Relationship Id="rId3" Type="http://schemas.openxmlformats.org/officeDocument/2006/relationships/image" Target="../media/image1.png"/><Relationship Id="rId21" Type="http://schemas.openxmlformats.org/officeDocument/2006/relationships/image" Target="../media/image213.pn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24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0.png"/><Relationship Id="rId5" Type="http://schemas.openxmlformats.org/officeDocument/2006/relationships/image" Target="../media/image3.png"/><Relationship Id="rId15" Type="http://schemas.openxmlformats.org/officeDocument/2006/relationships/image" Target="../media/image223.png"/><Relationship Id="rId10" Type="http://schemas.openxmlformats.org/officeDocument/2006/relationships/image" Target="../media/image189.png"/><Relationship Id="rId19" Type="http://schemas.openxmlformats.org/officeDocument/2006/relationships/image" Target="../media/image196.png"/><Relationship Id="rId4" Type="http://schemas.openxmlformats.org/officeDocument/2006/relationships/image" Target="../media/image2.png"/><Relationship Id="rId9" Type="http://schemas.openxmlformats.org/officeDocument/2006/relationships/image" Target="../media/image219.png"/><Relationship Id="rId14" Type="http://schemas.openxmlformats.org/officeDocument/2006/relationships/image" Target="../media/image2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27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12" Type="http://schemas.openxmlformats.org/officeDocument/2006/relationships/image" Target="../media/image226.png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0.png"/><Relationship Id="rId5" Type="http://schemas.openxmlformats.org/officeDocument/2006/relationships/image" Target="../media/image3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2.png"/><Relationship Id="rId9" Type="http://schemas.openxmlformats.org/officeDocument/2006/relationships/image" Target="../media/image225.png"/><Relationship Id="rId14" Type="http://schemas.openxmlformats.org/officeDocument/2006/relationships/image" Target="../media/image2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31.png"/><Relationship Id="rId18" Type="http://schemas.openxmlformats.org/officeDocument/2006/relationships/image" Target="../media/image195.png"/><Relationship Id="rId3" Type="http://schemas.openxmlformats.org/officeDocument/2006/relationships/image" Target="../media/image1.png"/><Relationship Id="rId21" Type="http://schemas.openxmlformats.org/officeDocument/2006/relationships/image" Target="../media/image213.png"/><Relationship Id="rId7" Type="http://schemas.openxmlformats.org/officeDocument/2006/relationships/image" Target="../media/image170.png"/><Relationship Id="rId12" Type="http://schemas.openxmlformats.org/officeDocument/2006/relationships/image" Target="../media/image230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34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0.png"/><Relationship Id="rId5" Type="http://schemas.openxmlformats.org/officeDocument/2006/relationships/image" Target="../media/image3.png"/><Relationship Id="rId15" Type="http://schemas.openxmlformats.org/officeDocument/2006/relationships/image" Target="../media/image233.png"/><Relationship Id="rId10" Type="http://schemas.openxmlformats.org/officeDocument/2006/relationships/image" Target="../media/image189.png"/><Relationship Id="rId19" Type="http://schemas.openxmlformats.org/officeDocument/2006/relationships/image" Target="../media/image196.png"/><Relationship Id="rId4" Type="http://schemas.openxmlformats.org/officeDocument/2006/relationships/image" Target="../media/image2.png"/><Relationship Id="rId9" Type="http://schemas.openxmlformats.org/officeDocument/2006/relationships/image" Target="../media/image229.png"/><Relationship Id="rId14" Type="http://schemas.openxmlformats.org/officeDocument/2006/relationships/image" Target="../media/image2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2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11" Type="http://schemas.openxmlformats.org/officeDocument/2006/relationships/image" Target="../media/image236.png"/><Relationship Id="rId5" Type="http://schemas.openxmlformats.org/officeDocument/2006/relationships/image" Target="../media/image1.png"/><Relationship Id="rId10" Type="http://schemas.openxmlformats.org/officeDocument/2006/relationships/image" Target="../media/image129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2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23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11" Type="http://schemas.openxmlformats.org/officeDocument/2006/relationships/image" Target="../media/image238.png"/><Relationship Id="rId5" Type="http://schemas.openxmlformats.org/officeDocument/2006/relationships/image" Target="../media/image1.png"/><Relationship Id="rId10" Type="http://schemas.openxmlformats.org/officeDocument/2006/relationships/image" Target="../media/image129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2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24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11" Type="http://schemas.openxmlformats.org/officeDocument/2006/relationships/image" Target="../media/image240.png"/><Relationship Id="rId5" Type="http://schemas.openxmlformats.org/officeDocument/2006/relationships/image" Target="../media/image1.png"/><Relationship Id="rId10" Type="http://schemas.openxmlformats.org/officeDocument/2006/relationships/image" Target="../media/image129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2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2.png"/><Relationship Id="rId12" Type="http://schemas.openxmlformats.org/officeDocument/2006/relationships/image" Target="../media/image141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44.png"/><Relationship Id="rId5" Type="http://schemas.openxmlformats.org/officeDocument/2006/relationships/image" Target="../media/image3.png"/><Relationship Id="rId15" Type="http://schemas.openxmlformats.org/officeDocument/2006/relationships/image" Target="../media/image247.png"/><Relationship Id="rId10" Type="http://schemas.openxmlformats.org/officeDocument/2006/relationships/image" Target="../media/image135.png"/><Relationship Id="rId19" Type="http://schemas.openxmlformats.org/officeDocument/2006/relationships/image" Target="../media/image251.png"/><Relationship Id="rId4" Type="http://schemas.openxmlformats.org/officeDocument/2006/relationships/image" Target="../media/image2.png"/><Relationship Id="rId9" Type="http://schemas.openxmlformats.org/officeDocument/2006/relationships/image" Target="../media/image243.png"/><Relationship Id="rId14" Type="http://schemas.openxmlformats.org/officeDocument/2006/relationships/image" Target="../media/image2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1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57.png"/><Relationship Id="rId5" Type="http://schemas.openxmlformats.org/officeDocument/2006/relationships/image" Target="../media/image3.png"/><Relationship Id="rId10" Type="http://schemas.openxmlformats.org/officeDocument/2006/relationships/image" Target="../media/image256.png"/><Relationship Id="rId4" Type="http://schemas.openxmlformats.org/officeDocument/2006/relationships/image" Target="../media/image2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3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69.png"/><Relationship Id="rId5" Type="http://schemas.openxmlformats.org/officeDocument/2006/relationships/image" Target="../media/image5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6900" y="8140700"/>
            <a:ext cx="6604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2900" y="8166100"/>
            <a:ext cx="52197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8166100"/>
            <a:ext cx="9017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900" y="8737600"/>
            <a:ext cx="52197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8737600"/>
            <a:ext cx="9017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65500" y="495300"/>
            <a:ext cx="17526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2100" y="8102600"/>
            <a:ext cx="10414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2100" y="8686800"/>
            <a:ext cx="10795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84000" y="8115300"/>
            <a:ext cx="54356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30100" y="8712200"/>
            <a:ext cx="46101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000" y="3263900"/>
            <a:ext cx="12306300" cy="482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6565900"/>
            <a:ext cx="4572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3378200"/>
            <a:ext cx="5270500" cy="297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479800"/>
            <a:ext cx="4622800" cy="2870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378200"/>
            <a:ext cx="3860800" cy="534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00" y="2362200"/>
            <a:ext cx="30861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6769100"/>
            <a:ext cx="42799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85600" y="6769100"/>
            <a:ext cx="52197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0" y="2806700"/>
            <a:ext cx="10896600" cy="6134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0" y="3543300"/>
            <a:ext cx="1168400" cy="116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400300"/>
            <a:ext cx="37592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" y="2641600"/>
            <a:ext cx="1955800" cy="162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3810000"/>
            <a:ext cx="7188200" cy="464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0700" y="3810000"/>
            <a:ext cx="694690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25323400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" y="3263900"/>
            <a:ext cx="5791200" cy="3365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900" y="3187700"/>
            <a:ext cx="5791200" cy="5143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5100" y="3251200"/>
            <a:ext cx="5791200" cy="383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3162300" y="6007100"/>
            <a:ext cx="59944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813800" y="6108700"/>
            <a:ext cx="5994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15800" y="7175500"/>
            <a:ext cx="6007100" cy="264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" y="6591300"/>
            <a:ext cx="5562600" cy="302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0" y="8483600"/>
            <a:ext cx="4165600" cy="698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1993900"/>
            <a:ext cx="39116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200" y="2540000"/>
            <a:ext cx="8737600" cy="655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2286000"/>
            <a:ext cx="3911600" cy="163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7226300"/>
            <a:ext cx="14224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2700" y="7226300"/>
            <a:ext cx="14097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75100"/>
            <a:ext cx="6273800" cy="411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3975100"/>
            <a:ext cx="7404100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" y="2565400"/>
            <a:ext cx="60452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568700"/>
            <a:ext cx="10058400" cy="556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00" y="5295900"/>
            <a:ext cx="457200" cy="92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00" y="2565400"/>
            <a:ext cx="69088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6007100"/>
            <a:ext cx="3009900" cy="787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6007100"/>
            <a:ext cx="4978400" cy="1955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340000">
            <a:off x="3975100" y="355600"/>
            <a:ext cx="1828800" cy="8610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4521200"/>
            <a:ext cx="5486400" cy="190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2200" y="3733800"/>
            <a:ext cx="6680200" cy="5016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15900" y="6235700"/>
            <a:ext cx="14351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2603500"/>
            <a:ext cx="73025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854200" y="2667000"/>
            <a:ext cx="3606800" cy="6172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340000">
            <a:off x="1917700" y="5981700"/>
            <a:ext cx="647700" cy="190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340000">
            <a:off x="1917700" y="4724400"/>
            <a:ext cx="6477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2660000">
            <a:off x="3213100" y="4140200"/>
            <a:ext cx="901700" cy="49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9540000">
            <a:off x="4648200" y="4089400"/>
            <a:ext cx="8763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603500"/>
            <a:ext cx="5511800" cy="162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6800" y="3898900"/>
            <a:ext cx="102743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603500"/>
            <a:ext cx="5511800" cy="162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200" y="8115300"/>
            <a:ext cx="12700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77700" y="8115300"/>
            <a:ext cx="1536700" cy="1752600"/>
          </a:xfrm>
          <a:prstGeom prst="rect">
            <a:avLst/>
          </a:prstGeom>
        </p:spPr>
      </p:pic>
      <p:pic>
        <p:nvPicPr>
          <p:cNvPr id="13" name="공 정렬">
            <a:hlinkClick r:id="" action="ppaction://media"/>
            <a:extLst>
              <a:ext uri="{FF2B5EF4-FFF2-40B4-BE49-F238E27FC236}">
                <a16:creationId xmlns:a16="http://schemas.microsoft.com/office/drawing/2014/main" id="{11AA6068-9546-763C-059C-4BCFD9308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19200" y="3997081"/>
            <a:ext cx="6650023" cy="3740638"/>
          </a:xfrm>
          <a:prstGeom prst="rect">
            <a:avLst/>
          </a:prstGeom>
        </p:spPr>
      </p:pic>
      <p:pic>
        <p:nvPicPr>
          <p:cNvPr id="14" name="헤드 정렬">
            <a:hlinkClick r:id="" action="ppaction://media"/>
            <a:extLst>
              <a:ext uri="{FF2B5EF4-FFF2-40B4-BE49-F238E27FC236}">
                <a16:creationId xmlns:a16="http://schemas.microsoft.com/office/drawing/2014/main" id="{C1E1C704-63BB-DB92-05B6-9791764B56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753600" y="3971681"/>
            <a:ext cx="6650023" cy="3740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7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0" y="1104900"/>
            <a:ext cx="18415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17500"/>
            <a:ext cx="23749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794000"/>
            <a:ext cx="3771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600" y="3911600"/>
            <a:ext cx="2679700" cy="92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" y="4762500"/>
            <a:ext cx="5600700" cy="195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600" y="6629400"/>
            <a:ext cx="4406900" cy="92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7600" y="7391400"/>
            <a:ext cx="4356100" cy="92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4200" y="4241800"/>
            <a:ext cx="43688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9800" y="9702800"/>
            <a:ext cx="6223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1041400"/>
            <a:ext cx="30861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5273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2552700"/>
            <a:ext cx="31115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400" y="-419100"/>
            <a:ext cx="12014200" cy="1164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8500" y="-838200"/>
            <a:ext cx="13576300" cy="1330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1104900"/>
            <a:ext cx="92075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0" y="2476500"/>
            <a:ext cx="22098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400" y="3581400"/>
            <a:ext cx="6959600" cy="2552700"/>
          </a:xfrm>
          <a:prstGeom prst="rect">
            <a:avLst/>
          </a:prstGeom>
        </p:spPr>
      </p:pic>
      <p:pic>
        <p:nvPicPr>
          <p:cNvPr id="12" name="KakaoTalk_20240525_185117624 - Trim">
            <a:hlinkClick r:id="" action="ppaction://media"/>
            <a:extLst>
              <a:ext uri="{FF2B5EF4-FFF2-40B4-BE49-F238E27FC236}">
                <a16:creationId xmlns:a16="http://schemas.microsoft.com/office/drawing/2014/main" id="{1592F879-F4EE-7FF8-4A89-A10A31594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543800" y="3194537"/>
            <a:ext cx="10104315" cy="5683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0" y="1104900"/>
            <a:ext cx="92075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476500"/>
            <a:ext cx="24003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900" y="3530600"/>
            <a:ext cx="58801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6300" y="3492500"/>
            <a:ext cx="9525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6300" y="5664200"/>
            <a:ext cx="9525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6300" y="7886700"/>
            <a:ext cx="9525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700" y="5334000"/>
            <a:ext cx="6616700" cy="196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8600" y="7772400"/>
            <a:ext cx="4216400" cy="154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1800" y="3530600"/>
            <a:ext cx="7010400" cy="132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12400" y="5575300"/>
            <a:ext cx="7315200" cy="140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56900" y="7772400"/>
            <a:ext cx="6705600" cy="140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7912100"/>
            <a:ext cx="23368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500" y="7861300"/>
            <a:ext cx="25527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5664200"/>
            <a:ext cx="2336800" cy="68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5613400"/>
            <a:ext cx="2552700" cy="1028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3683000"/>
            <a:ext cx="2336800" cy="685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100" y="3632200"/>
            <a:ext cx="23495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0" y="1104900"/>
            <a:ext cx="92075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476500"/>
            <a:ext cx="24003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00" y="6413500"/>
            <a:ext cx="2336800" cy="68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" y="6261100"/>
            <a:ext cx="1854200" cy="113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2700" y="6362700"/>
            <a:ext cx="6184900" cy="101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00" y="3975100"/>
            <a:ext cx="23368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55300" y="3721100"/>
            <a:ext cx="990600" cy="990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7200" y="6223000"/>
            <a:ext cx="990600" cy="990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3924300"/>
            <a:ext cx="20066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68700" y="3695700"/>
            <a:ext cx="6934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19000" y="3848100"/>
            <a:ext cx="55753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98500" y="6362700"/>
            <a:ext cx="3390900" cy="1028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35500" y="7912100"/>
            <a:ext cx="90932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0" y="1739900"/>
            <a:ext cx="5232400" cy="740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1104900"/>
            <a:ext cx="9296400" cy="254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2476500"/>
            <a:ext cx="22860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263900"/>
            <a:ext cx="88265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0" y="4051300"/>
            <a:ext cx="6172200" cy="3721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00" y="3416300"/>
            <a:ext cx="4991100" cy="5245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5600" y="4178300"/>
            <a:ext cx="6172200" cy="346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5800" y="1104900"/>
            <a:ext cx="9296400" cy="254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400" y="2476500"/>
            <a:ext cx="37973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3492500"/>
            <a:ext cx="4610100" cy="5346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3492500"/>
            <a:ext cx="4648200" cy="5321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17700" y="1778000"/>
            <a:ext cx="3416300" cy="3670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0" y="1778000"/>
            <a:ext cx="3543300" cy="3670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5727700"/>
            <a:ext cx="3543300" cy="3098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41500" y="5727700"/>
            <a:ext cx="3505200" cy="309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5800" y="1104900"/>
            <a:ext cx="9296400" cy="2540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400" y="2476500"/>
            <a:ext cx="37973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0" y="1104900"/>
            <a:ext cx="92964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175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2476500"/>
            <a:ext cx="38354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00" y="3835400"/>
            <a:ext cx="6324600" cy="553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2900" y="3543300"/>
            <a:ext cx="70104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2019300"/>
            <a:ext cx="3136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3746500"/>
            <a:ext cx="3594100" cy="533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971800"/>
            <a:ext cx="3594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7700" y="3746500"/>
            <a:ext cx="4648200" cy="533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2971800"/>
            <a:ext cx="46482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9900" y="3746500"/>
            <a:ext cx="4533900" cy="533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9900" y="2971800"/>
            <a:ext cx="45339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287500" y="3746500"/>
            <a:ext cx="3530600" cy="533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87500" y="2971800"/>
            <a:ext cx="35306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397000" y="3149600"/>
            <a:ext cx="62738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16200" y="3175000"/>
            <a:ext cx="68453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88300" y="3225800"/>
            <a:ext cx="62611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42900" y="3175000"/>
            <a:ext cx="5092700" cy="1092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98000" y="4927600"/>
            <a:ext cx="4368800" cy="327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4737100"/>
            <a:ext cx="4673600" cy="3505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2500" y="4851400"/>
            <a:ext cx="3086100" cy="3505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87500" y="4737100"/>
            <a:ext cx="34417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0" y="1308100"/>
            <a:ext cx="4279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34036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62357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48260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403600"/>
            <a:ext cx="10795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48260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62484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3746500"/>
            <a:ext cx="71247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6223000"/>
            <a:ext cx="159639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9900" y="5130800"/>
            <a:ext cx="1587500" cy="77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700" y="3378200"/>
            <a:ext cx="19939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00" y="4800600"/>
            <a:ext cx="1981200" cy="146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" y="62230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2832100"/>
            <a:ext cx="6731000" cy="505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3657600"/>
            <a:ext cx="4406900" cy="205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00" y="5295900"/>
            <a:ext cx="6477000" cy="191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0" y="8470900"/>
            <a:ext cx="7683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0" y="1308100"/>
            <a:ext cx="3009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29083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57404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43307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71628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29083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3307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57531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71628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300" y="3251200"/>
            <a:ext cx="105791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300" y="6096000"/>
            <a:ext cx="5816600" cy="73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5300" y="4673600"/>
            <a:ext cx="52832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5300" y="7505700"/>
            <a:ext cx="49784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100" y="2882900"/>
            <a:ext cx="1993900" cy="1460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200" y="4305300"/>
            <a:ext cx="1981200" cy="146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" y="5727700"/>
            <a:ext cx="1968500" cy="146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" y="71501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0" y="1308100"/>
            <a:ext cx="53848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34925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63246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49149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3492500"/>
            <a:ext cx="10795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49149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63373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2300" y="3810000"/>
            <a:ext cx="14808200" cy="78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6350000"/>
            <a:ext cx="15938500" cy="1384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92300" y="5232400"/>
            <a:ext cx="14871700" cy="78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00" y="3467100"/>
            <a:ext cx="19939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200" y="4889500"/>
            <a:ext cx="1981200" cy="146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2900" y="63119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0" y="1308100"/>
            <a:ext cx="34417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23749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52070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80518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37973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6629400"/>
            <a:ext cx="160401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23749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37973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2197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6629400"/>
            <a:ext cx="10795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8051800"/>
            <a:ext cx="1079500" cy="128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2730500"/>
            <a:ext cx="51689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5384800"/>
            <a:ext cx="15963900" cy="1092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00" y="8204200"/>
            <a:ext cx="15925800" cy="1092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9900" y="4140200"/>
            <a:ext cx="13208000" cy="72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2600" y="6985000"/>
            <a:ext cx="57785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700" y="2349500"/>
            <a:ext cx="1993900" cy="1460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800" y="3771900"/>
            <a:ext cx="1981200" cy="146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" y="5194300"/>
            <a:ext cx="1968500" cy="146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500" y="6604000"/>
            <a:ext cx="1968500" cy="146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500" y="8026400"/>
            <a:ext cx="1981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0" y="1308100"/>
            <a:ext cx="37973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30734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59182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44958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73406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0734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44958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9309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73406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3429000"/>
            <a:ext cx="65786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6273800"/>
            <a:ext cx="13792200" cy="73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9900" y="4838700"/>
            <a:ext cx="35052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9900" y="7683500"/>
            <a:ext cx="97028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700" y="3060700"/>
            <a:ext cx="1993900" cy="1460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" y="4483100"/>
            <a:ext cx="1981200" cy="146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" y="5892800"/>
            <a:ext cx="1968500" cy="146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" y="73152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0" y="1308100"/>
            <a:ext cx="3771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23749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52070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80518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37973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6629400"/>
            <a:ext cx="160401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23749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37973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2197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6629400"/>
            <a:ext cx="10795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8051800"/>
            <a:ext cx="1079500" cy="128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2717800"/>
            <a:ext cx="27432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5562600"/>
            <a:ext cx="47371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9900" y="8382000"/>
            <a:ext cx="8661400" cy="736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9900" y="4140200"/>
            <a:ext cx="11493500" cy="73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39900" y="6972300"/>
            <a:ext cx="42672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700" y="2349500"/>
            <a:ext cx="1993900" cy="1460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800" y="3771900"/>
            <a:ext cx="1981200" cy="146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" y="5194300"/>
            <a:ext cx="1968500" cy="146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500" y="6604000"/>
            <a:ext cx="1968500" cy="146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500" y="8026400"/>
            <a:ext cx="1981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0" y="1308100"/>
            <a:ext cx="37973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36449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64770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50546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3644900"/>
            <a:ext cx="10795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50546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64897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2300" y="3962400"/>
            <a:ext cx="12534900" cy="78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2300" y="6807200"/>
            <a:ext cx="9131300" cy="78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9600" y="5384800"/>
            <a:ext cx="1727200" cy="78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00" y="3619500"/>
            <a:ext cx="19939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200" y="5041900"/>
            <a:ext cx="1981200" cy="146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2900" y="64516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0" y="1244600"/>
            <a:ext cx="1511300" cy="114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23749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52070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80518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37973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6629400"/>
            <a:ext cx="160401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23749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37973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2197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6629400"/>
            <a:ext cx="10795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8051800"/>
            <a:ext cx="1079500" cy="128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2540000"/>
            <a:ext cx="159512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5575300"/>
            <a:ext cx="7594600" cy="72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00" y="8039100"/>
            <a:ext cx="15900400" cy="139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9900" y="4140200"/>
            <a:ext cx="7823200" cy="72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2600" y="6985000"/>
            <a:ext cx="122428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700" y="2349500"/>
            <a:ext cx="1993900" cy="1460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800" y="3771900"/>
            <a:ext cx="1981200" cy="146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" y="5194300"/>
            <a:ext cx="1968500" cy="146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500" y="6604000"/>
            <a:ext cx="1968500" cy="146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500" y="8026400"/>
            <a:ext cx="1981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1041400"/>
            <a:ext cx="47625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2933700"/>
            <a:ext cx="2286000" cy="1155700"/>
          </a:xfrm>
          <a:prstGeom prst="rect">
            <a:avLst/>
          </a:prstGeom>
        </p:spPr>
      </p:pic>
      <p:pic>
        <p:nvPicPr>
          <p:cNvPr id="12" name="nice-shot">
            <a:hlinkClick r:id="" action="ppaction://media"/>
            <a:extLst>
              <a:ext uri="{FF2B5EF4-FFF2-40B4-BE49-F238E27FC236}">
                <a16:creationId xmlns:a16="http://schemas.microsoft.com/office/drawing/2014/main" id="{18FA7558-49C3-77BF-F4B6-07CA544B30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908692" y="1184249"/>
            <a:ext cx="4762500" cy="8291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1041400"/>
            <a:ext cx="47625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2908300"/>
            <a:ext cx="3225800" cy="1092200"/>
          </a:xfrm>
          <a:prstGeom prst="rect">
            <a:avLst/>
          </a:prstGeom>
        </p:spPr>
      </p:pic>
      <p:pic>
        <p:nvPicPr>
          <p:cNvPr id="11" name="ball-hit-the-wall">
            <a:hlinkClick r:id="" action="ppaction://media"/>
            <a:extLst>
              <a:ext uri="{FF2B5EF4-FFF2-40B4-BE49-F238E27FC236}">
                <a16:creationId xmlns:a16="http://schemas.microsoft.com/office/drawing/2014/main" id="{7638A79B-75E3-26D9-1B5B-6EDEE2359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95102" y="1177192"/>
            <a:ext cx="4559298" cy="8290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1041400"/>
            <a:ext cx="47625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700" y="2984500"/>
            <a:ext cx="2743200" cy="1092200"/>
          </a:xfrm>
          <a:prstGeom prst="rect">
            <a:avLst/>
          </a:prstGeom>
        </p:spPr>
      </p:pic>
      <p:pic>
        <p:nvPicPr>
          <p:cNvPr id="11" name="out-of-range">
            <a:hlinkClick r:id="" action="ppaction://media"/>
            <a:extLst>
              <a:ext uri="{FF2B5EF4-FFF2-40B4-BE49-F238E27FC236}">
                <a16:creationId xmlns:a16="http://schemas.microsoft.com/office/drawing/2014/main" id="{5C3A3B8C-034E-4D86-527C-B8D603BF0C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77600" y="1125415"/>
            <a:ext cx="4267200" cy="8209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952500"/>
            <a:ext cx="19304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17500"/>
            <a:ext cx="26035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5600700"/>
            <a:ext cx="14185900" cy="50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5727700" y="5880100"/>
            <a:ext cx="6832600" cy="5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2600" y="2514600"/>
            <a:ext cx="3975100" cy="309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4700" y="2324100"/>
            <a:ext cx="5549900" cy="396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2600" y="5943600"/>
            <a:ext cx="5676900" cy="355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3600" y="6197600"/>
            <a:ext cx="45974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041400"/>
            <a:ext cx="59182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2844800"/>
            <a:ext cx="5842000" cy="184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3035300"/>
            <a:ext cx="9525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6600" y="3060700"/>
            <a:ext cx="6159500" cy="140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800" y="3213100"/>
            <a:ext cx="2336800" cy="68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3162300"/>
            <a:ext cx="1993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4902200"/>
            <a:ext cx="9525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36900" y="4775200"/>
            <a:ext cx="6502400" cy="140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55300" y="4800600"/>
            <a:ext cx="6972300" cy="140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4889500"/>
            <a:ext cx="2336800" cy="685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200" y="4851400"/>
            <a:ext cx="2781300" cy="977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1700" y="6629400"/>
            <a:ext cx="9525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25700" y="6616700"/>
            <a:ext cx="7264400" cy="977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8800" y="6756400"/>
            <a:ext cx="8229600" cy="977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00" y="6616700"/>
            <a:ext cx="2336800" cy="68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9800" y="6540500"/>
            <a:ext cx="2374900" cy="977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35500" y="8102600"/>
            <a:ext cx="86106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0" y="1104900"/>
            <a:ext cx="46990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00" y="3124200"/>
            <a:ext cx="13474700" cy="102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" y="5092700"/>
            <a:ext cx="14439900" cy="1473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100" y="2908300"/>
            <a:ext cx="1219200" cy="1219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5029200"/>
            <a:ext cx="1358900" cy="1358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00" y="7416800"/>
            <a:ext cx="1333500" cy="133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5200" y="7493000"/>
            <a:ext cx="64516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4203700"/>
            <a:ext cx="127508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438400"/>
            <a:ext cx="6299200" cy="6870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479800"/>
            <a:ext cx="37973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2900" y="3632200"/>
            <a:ext cx="1892300" cy="355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635500"/>
            <a:ext cx="37973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2900" y="4787900"/>
            <a:ext cx="1892300" cy="355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6121400"/>
            <a:ext cx="37973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2900" y="6273800"/>
            <a:ext cx="1892300" cy="355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7607300"/>
            <a:ext cx="37973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2900" y="7759700"/>
            <a:ext cx="1892300" cy="35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1041400"/>
            <a:ext cx="7277100" cy="1727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4700" y="3175000"/>
            <a:ext cx="9080500" cy="554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374900"/>
            <a:ext cx="5461000" cy="1993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787900"/>
            <a:ext cx="5448300" cy="1993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2692400"/>
            <a:ext cx="8775700" cy="577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1041400"/>
            <a:ext cx="4889500" cy="172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800" y="7353300"/>
            <a:ext cx="5486400" cy="148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5700" y="4927600"/>
            <a:ext cx="21590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3721100"/>
            <a:ext cx="4419600" cy="3022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300" y="3797300"/>
            <a:ext cx="4889500" cy="2705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98300" y="4127500"/>
            <a:ext cx="5537200" cy="2032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933700" y="6489700"/>
            <a:ext cx="59944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521700" y="6426200"/>
            <a:ext cx="5994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2057400"/>
            <a:ext cx="7340600" cy="165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" y="6934200"/>
            <a:ext cx="5130800" cy="181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7162800"/>
            <a:ext cx="21082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17400" y="6883400"/>
            <a:ext cx="51435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4127500"/>
            <a:ext cx="4394200" cy="2476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4292600"/>
            <a:ext cx="4394200" cy="2476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74600" y="4127500"/>
            <a:ext cx="4356100" cy="2451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933700" y="6489700"/>
            <a:ext cx="59944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521700" y="6426200"/>
            <a:ext cx="5994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387600"/>
            <a:ext cx="2806700" cy="2184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00" y="7505700"/>
            <a:ext cx="3314700" cy="67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7543800"/>
            <a:ext cx="3416300" cy="673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17400" y="7505700"/>
            <a:ext cx="28321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933700" y="6489700"/>
            <a:ext cx="59944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521700" y="6426200"/>
            <a:ext cx="59944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3937000"/>
            <a:ext cx="4686300" cy="2654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3937000"/>
            <a:ext cx="4838700" cy="2590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0200" y="3568700"/>
            <a:ext cx="6172200" cy="311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500" y="2336800"/>
            <a:ext cx="4800600" cy="166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00" y="6934200"/>
            <a:ext cx="2959100" cy="143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4100" y="6896100"/>
            <a:ext cx="5511800" cy="151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60200" y="6934200"/>
            <a:ext cx="5511800" cy="1435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918</Words>
  <Application>Microsoft Office PowerPoint</Application>
  <PresentationFormat>사용자 지정</PresentationFormat>
  <Paragraphs>89</Paragraphs>
  <Slides>42</Slides>
  <Notes>30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박주미</cp:lastModifiedBy>
  <cp:revision>39</cp:revision>
  <dcterms:created xsi:type="dcterms:W3CDTF">2006-08-16T00:00:00Z</dcterms:created>
  <dcterms:modified xsi:type="dcterms:W3CDTF">2024-06-14T00:54:51Z</dcterms:modified>
</cp:coreProperties>
</file>